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8"/>
  </p:notesMasterIdLst>
  <p:handoutMasterIdLst>
    <p:handoutMasterId r:id="rId19"/>
  </p:handoutMasterIdLst>
  <p:sldIdLst>
    <p:sldId id="256" r:id="rId2"/>
    <p:sldId id="284" r:id="rId3"/>
    <p:sldId id="285" r:id="rId4"/>
    <p:sldId id="265" r:id="rId5"/>
    <p:sldId id="276" r:id="rId6"/>
    <p:sldId id="273" r:id="rId7"/>
    <p:sldId id="271" r:id="rId8"/>
    <p:sldId id="275" r:id="rId9"/>
    <p:sldId id="280" r:id="rId10"/>
    <p:sldId id="286" r:id="rId11"/>
    <p:sldId id="277" r:id="rId12"/>
    <p:sldId id="282" r:id="rId13"/>
    <p:sldId id="283" r:id="rId14"/>
    <p:sldId id="272" r:id="rId15"/>
    <p:sldId id="279" r:id="rId16"/>
    <p:sldId id="270" r:id="rId17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6600CC"/>
    <a:srgbClr val="CCECFF"/>
    <a:srgbClr val="CC0000"/>
    <a:srgbClr val="0066FF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76485" autoAdjust="0"/>
  </p:normalViewPr>
  <p:slideViewPr>
    <p:cSldViewPr>
      <p:cViewPr varScale="1">
        <p:scale>
          <a:sx n="68" d="100"/>
          <a:sy n="68" d="100"/>
        </p:scale>
        <p:origin x="-184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027" y="0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29675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027" y="8829675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72A6AC89-9E2F-476F-A02C-7168B0CB188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027" y="0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F5813B-A29A-4707-A2CE-A2BFD7E11C2C}" type="datetimeFigureOut">
              <a:rPr lang="en-US" smtClean="0"/>
              <a:pPr/>
              <a:t>11/13/2011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421" y="4416426"/>
            <a:ext cx="5485158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5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027" y="8829675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250701-C66E-4675-8360-87AE676EEE4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</a:t>
            </a:r>
            <a:r>
              <a:rPr lang="en-US" baseline="0" dirty="0" smtClean="0"/>
              <a:t> we form </a:t>
            </a:r>
            <a:r>
              <a:rPr lang="en-US" baseline="0" dirty="0" err="1" smtClean="0"/>
              <a:t>Thieu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Nhi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What do we do to teach &amp; to have fun</a:t>
            </a:r>
          </a:p>
          <a:p>
            <a:r>
              <a:rPr lang="en-US" baseline="0" dirty="0" smtClean="0"/>
              <a:t>Why we want/need </a:t>
            </a:r>
            <a:r>
              <a:rPr lang="en-US" baseline="0" dirty="0" err="1" smtClean="0"/>
              <a:t>Thieu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Nhi</a:t>
            </a:r>
            <a:r>
              <a:rPr lang="en-US" baseline="0" dirty="0" smtClean="0"/>
              <a:t>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History. Promise to have fun. 3D.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50701-C66E-4675-8360-87AE676EEE4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Who has</a:t>
            </a:r>
            <a:r>
              <a:rPr lang="en-US" baseline="0" dirty="0" smtClean="0"/>
              <a:t> brother and sister in </a:t>
            </a:r>
            <a:r>
              <a:rPr lang="en-US" baseline="0" dirty="0" err="1" smtClean="0"/>
              <a:t>Thieu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Nhi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50701-C66E-4675-8360-87AE676EEE4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Seriously.</a:t>
            </a:r>
            <a:r>
              <a:rPr lang="en-US" baseline="0" dirty="0" smtClean="0"/>
              <a:t> Calm down. We do organize by 3 </a:t>
            </a:r>
            <a:r>
              <a:rPr lang="en-US" baseline="0" dirty="0" err="1" smtClean="0"/>
              <a:t>Nga`nh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Who was born</a:t>
            </a:r>
            <a:r>
              <a:rPr lang="en-US" baseline="0" dirty="0" smtClean="0"/>
              <a:t> in these years?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50701-C66E-4675-8360-87AE676EEE4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Who has brother</a:t>
            </a:r>
            <a:r>
              <a:rPr lang="en-US" baseline="0" dirty="0" smtClean="0"/>
              <a:t> and sister in </a:t>
            </a:r>
            <a:r>
              <a:rPr lang="en-US" baseline="0" dirty="0" err="1" smtClean="0"/>
              <a:t>Nghia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Sy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50701-C66E-4675-8360-87AE676EEE4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Show</a:t>
            </a:r>
            <a:r>
              <a:rPr lang="en-US" baseline="0" dirty="0" smtClean="0"/>
              <a:t>. Picture first.</a:t>
            </a:r>
            <a:endParaRPr lang="en-US" dirty="0" smtClean="0"/>
          </a:p>
          <a:p>
            <a:r>
              <a:rPr lang="en-US" dirty="0" smtClean="0"/>
              <a:t>Social, Spiritual</a:t>
            </a:r>
          </a:p>
          <a:p>
            <a:r>
              <a:rPr lang="en-US" dirty="0" smtClean="0"/>
              <a:t>What</a:t>
            </a:r>
            <a:r>
              <a:rPr lang="en-US" baseline="0" dirty="0" smtClean="0"/>
              <a:t> You good at.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50701-C66E-4675-8360-87AE676EEE4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Camping. Go.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50701-C66E-4675-8360-87AE676EEE4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Trick. Look closer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50701-C66E-4675-8360-87AE676EEE4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Last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king.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Chinese. Influenced by Chinese culture. Watch for the end of video.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50701-C66E-4675-8360-87AE676EEE4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Chinese. Influenced by Chinese culture. end of video.</a:t>
            </a:r>
            <a:b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50701-C66E-4675-8360-87AE676EEE4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Video here</a:t>
            </a:r>
          </a:p>
          <a:p>
            <a:pPr marL="228600" indent="-228600"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Look like French. </a:t>
            </a:r>
            <a:b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Do`ng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French in Vietnam. Spread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regious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idea in school.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Binh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Not same as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Crudsade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Crusade against sins with prayers and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eucharist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Ha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 A bit Diff in France. Priests…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spead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Phát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Diệm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Thanh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Hoá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Why we march and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salut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TNTT: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Purpose was to pray, especially to the Blessed Sacrament, for the conversion of hearts and the reconciliation among youths</a:t>
            </a:r>
            <a:b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50701-C66E-4675-8360-87AE676EEE4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than praying,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focus on apostolic services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(going out to help people)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Conflict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between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conflict between North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south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move and established in 650 parishes in South Vietnam.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Who born in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Vietname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Born here? Visit Vietnam?</a:t>
            </a:r>
          </a:p>
          <a:p>
            <a:r>
              <a:rPr lang="en-US" dirty="0" smtClean="0"/>
              <a:t>Hanoi,</a:t>
            </a:r>
            <a:r>
              <a:rPr lang="en-US" baseline="0" dirty="0" smtClean="0"/>
              <a:t> Hanoi country side (2)… what tree,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Hue^ (1931).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50701-C66E-4675-8360-87AE676EEE4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Da</a:t>
            </a:r>
            <a:r>
              <a:rPr lang="en-US" dirty="0" smtClean="0"/>
              <a:t> lat, </a:t>
            </a:r>
            <a:r>
              <a:rPr lang="en-US" dirty="0" err="1" smtClean="0"/>
              <a:t>Nha</a:t>
            </a:r>
            <a:r>
              <a:rPr lang="en-US" dirty="0" smtClean="0"/>
              <a:t> </a:t>
            </a:r>
            <a:r>
              <a:rPr lang="en-US" dirty="0" err="1" smtClean="0"/>
              <a:t>Trang</a:t>
            </a:r>
            <a:r>
              <a:rPr lang="en-US" dirty="0" smtClean="0"/>
              <a:t> (2)… kids</a:t>
            </a:r>
            <a:r>
              <a:rPr lang="en-US" baseline="0" dirty="0" smtClean="0"/>
              <a:t> on country side - </a:t>
            </a:r>
            <a:r>
              <a:rPr lang="en-US" baseline="0" dirty="0" err="1" smtClean="0"/>
              <a:t>bycicle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Saigon (1935).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Who has been? TN were 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50701-C66E-4675-8360-87AE676EEE4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Parent</a:t>
            </a:r>
            <a:r>
              <a:rPr lang="en-US" baseline="0" dirty="0" smtClean="0"/>
              <a:t> talks to you about war? Why family moved to the US?</a:t>
            </a:r>
            <a:br>
              <a:rPr lang="en-US" baseline="0" dirty="0" smtClean="0"/>
            </a:b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Thieu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spreads with refugees to Australia, Cana, Europe, United States… Established in over 70 communities and parishes in the United States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50701-C66E-4675-8360-87AE676EEE4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Guess who was born in 1981….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50701-C66E-4675-8360-87AE676EEE4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Trick. Look closer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50701-C66E-4675-8360-87AE676EEE4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462177-037A-4E75-AC55-C69B56ABBE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689F5B-3F21-4E7B-A4CB-AADD25D71A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24700" y="0"/>
            <a:ext cx="20193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0"/>
            <a:ext cx="59055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0C77C5-07B1-4947-BDBE-C0EB6779FD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80772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95400" y="914400"/>
            <a:ext cx="38100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914400"/>
            <a:ext cx="38100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95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33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62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FD98C93-3ED8-4BE5-B6CD-43DE28CF0B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A101D1-BD27-4F63-B68F-B1431ED61C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BF3412-6D80-4A83-BC8C-35D712EE2C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914400"/>
            <a:ext cx="3810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914400"/>
            <a:ext cx="3810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F5C59F-4B37-410C-B2FB-C080E9C434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797BE6-D9C2-46F5-A60B-C932765B96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BD5E05-D6A3-41CC-A4D9-B186A19E56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DF4C0B-F49D-400A-BB78-99BB929787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0DB999-BF48-4EEB-B55B-EA4BECD194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0E201C-A17F-4A83-A962-A330B60338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2051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2052" name="Rectangle 4"/>
              <p:cNvSpPr>
                <a:spLocks noChangeArrowheads="1"/>
              </p:cNvSpPr>
              <p:nvPr/>
            </p:nvSpPr>
            <p:spPr bwMode="white">
              <a:xfrm>
                <a:off x="0" y="0"/>
                <a:ext cx="5760" cy="384"/>
              </a:xfrm>
              <a:prstGeom prst="rect">
                <a:avLst/>
              </a:prstGeom>
              <a:gradFill rotWithShape="0">
                <a:gsLst>
                  <a:gs pos="0">
                    <a:srgbClr val="CC0000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3" name="Rectangle 5"/>
              <p:cNvSpPr>
                <a:spLocks noChangeArrowheads="1"/>
              </p:cNvSpPr>
              <p:nvPr/>
            </p:nvSpPr>
            <p:spPr bwMode="white">
              <a:xfrm>
                <a:off x="0" y="384"/>
                <a:ext cx="5760" cy="3936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54" name="Group 6"/>
            <p:cNvGrpSpPr>
              <a:grpSpLocks/>
            </p:cNvGrpSpPr>
            <p:nvPr/>
          </p:nvGrpSpPr>
          <p:grpSpPr bwMode="auto">
            <a:xfrm>
              <a:off x="0" y="0"/>
              <a:ext cx="1667" cy="3613"/>
              <a:chOff x="0" y="0"/>
              <a:chExt cx="1667" cy="3613"/>
            </a:xfrm>
          </p:grpSpPr>
          <p:pic>
            <p:nvPicPr>
              <p:cNvPr id="2055" name="Picture 7" descr="grapes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ltGray">
              <a:xfrm>
                <a:off x="163" y="0"/>
                <a:ext cx="534" cy="3152"/>
              </a:xfrm>
              <a:prstGeom prst="rect">
                <a:avLst/>
              </a:prstGeom>
              <a:noFill/>
            </p:spPr>
          </p:pic>
          <p:grpSp>
            <p:nvGrpSpPr>
              <p:cNvPr id="2056" name="Group 8"/>
              <p:cNvGrpSpPr>
                <a:grpSpLocks/>
              </p:cNvGrpSpPr>
              <p:nvPr/>
            </p:nvGrpSpPr>
            <p:grpSpPr bwMode="auto">
              <a:xfrm>
                <a:off x="226" y="0"/>
                <a:ext cx="80" cy="3613"/>
                <a:chOff x="226" y="0"/>
                <a:chExt cx="80" cy="3613"/>
              </a:xfrm>
            </p:grpSpPr>
            <p:sp>
              <p:nvSpPr>
                <p:cNvPr id="2057" name="Rectangle 9"/>
                <p:cNvSpPr>
                  <a:spLocks noChangeArrowheads="1"/>
                </p:cNvSpPr>
                <p:nvPr/>
              </p:nvSpPr>
              <p:spPr bwMode="ltGray">
                <a:xfrm>
                  <a:off x="226" y="0"/>
                  <a:ext cx="80" cy="853"/>
                </a:xfrm>
                <a:prstGeom prst="rect">
                  <a:avLst/>
                </a:pr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8" name="Rectangle 10"/>
                <p:cNvSpPr>
                  <a:spLocks noChangeArrowheads="1"/>
                </p:cNvSpPr>
                <p:nvPr/>
              </p:nvSpPr>
              <p:spPr bwMode="ltGray">
                <a:xfrm>
                  <a:off x="226" y="840"/>
                  <a:ext cx="80" cy="2773"/>
                </a:xfrm>
                <a:prstGeom prst="rect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059" name="Rectangle 11"/>
              <p:cNvSpPr>
                <a:spLocks noChangeArrowheads="1"/>
              </p:cNvSpPr>
              <p:nvPr/>
            </p:nvSpPr>
            <p:spPr bwMode="ltGray">
              <a:xfrm>
                <a:off x="0" y="347"/>
                <a:ext cx="1667" cy="80"/>
              </a:xfrm>
              <a:prstGeom prst="rect">
                <a:avLst/>
              </a:prstGeom>
              <a:gradFill rotWithShape="0">
                <a:gsLst>
                  <a:gs pos="0">
                    <a:srgbClr val="CC0000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060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0"/>
            <a:ext cx="8077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914400"/>
            <a:ext cx="7772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95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latin typeface="Impact" pitchFamily="34" charset="0"/>
              </a:defRPr>
            </a:lvl1pPr>
          </a:lstStyle>
          <a:p>
            <a:endParaRPr lang="en-US"/>
          </a:p>
        </p:txBody>
      </p:sp>
      <p:sp>
        <p:nvSpPr>
          <p:cNvPr id="2063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latin typeface="Impact" pitchFamily="34" charset="0"/>
              </a:defRPr>
            </a:lvl1pPr>
          </a:lstStyle>
          <a:p>
            <a:endParaRPr lang="en-US"/>
          </a:p>
        </p:txBody>
      </p:sp>
      <p:sp>
        <p:nvSpPr>
          <p:cNvPr id="2064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latin typeface="Impact" pitchFamily="34" charset="0"/>
              </a:defRPr>
            </a:lvl1pPr>
          </a:lstStyle>
          <a:p>
            <a:fld id="{4265F674-270C-4C24-A540-4B93A23BE41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0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0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0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000" b="1">
          <a:solidFill>
            <a:schemeClr val="tx1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3000" b="1">
          <a:solidFill>
            <a:schemeClr val="tx1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3000" b="1">
          <a:solidFill>
            <a:schemeClr val="tx1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3000" b="1">
          <a:solidFill>
            <a:schemeClr val="tx1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30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2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1600">
          <a:solidFill>
            <a:srgbClr val="000000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1600">
          <a:solidFill>
            <a:srgbClr val="000000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1600">
          <a:solidFill>
            <a:srgbClr val="000000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1600">
          <a:solidFill>
            <a:srgbClr val="000000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16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Temp\video\Trick1.wmv" TargetMode="Externa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Temp\video\OldHistoryIntro.wmv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4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emTN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lum bright="12000" contrast="-10000"/>
          </a:blip>
          <a:stretch>
            <a:fillRect/>
          </a:stretch>
        </p:blipFill>
        <p:spPr>
          <a:xfrm>
            <a:off x="0" y="3962400"/>
            <a:ext cx="2316480" cy="2895600"/>
          </a:xfrm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590800" y="13716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113" name="Rectangle 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111" name="Rectangle 15"/>
          <p:cNvSpPr>
            <a:spLocks noGrp="1" noChangeArrowheads="1"/>
          </p:cNvSpPr>
          <p:nvPr>
            <p:ph type="body" sz="half" idx="1"/>
          </p:nvPr>
        </p:nvSpPr>
        <p:spPr>
          <a:xfrm>
            <a:off x="1295400" y="914400"/>
            <a:ext cx="6934200" cy="3200400"/>
          </a:xfrm>
        </p:spPr>
        <p:txBody>
          <a:bodyPr/>
          <a:lstStyle/>
          <a:p>
            <a:pPr algn="ctr">
              <a:buFontTx/>
              <a:buNone/>
            </a:pPr>
            <a:endParaRPr lang="en-US" sz="2700" b="1" dirty="0"/>
          </a:p>
          <a:p>
            <a:pPr algn="ctr">
              <a:buFontTx/>
              <a:buNone/>
            </a:pPr>
            <a:endParaRPr lang="en-US" sz="2700" b="1" dirty="0"/>
          </a:p>
          <a:p>
            <a:pPr algn="ctr">
              <a:buFontTx/>
              <a:buNone/>
            </a:pPr>
            <a:r>
              <a:rPr lang="en-US" sz="4000" b="1" dirty="0" smtClean="0"/>
              <a:t>Eucharistic Youth: How, Why, and What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FF5050"/>
          </a:solidFill>
        </p:spPr>
        <p:txBody>
          <a:bodyPr wrap="square">
            <a:spAutoFit/>
          </a:bodyPr>
          <a:lstStyle/>
          <a:p>
            <a:r>
              <a:rPr lang="en-US" dirty="0" err="1" smtClean="0"/>
              <a:t>Hiệp</a:t>
            </a:r>
            <a:r>
              <a:rPr lang="en-US" dirty="0" smtClean="0"/>
              <a:t> </a:t>
            </a:r>
            <a:r>
              <a:rPr lang="en-US" dirty="0" err="1" smtClean="0"/>
              <a:t>Sĩ</a:t>
            </a:r>
            <a:r>
              <a:rPr lang="en-US" dirty="0" smtClean="0"/>
              <a:t> 					</a:t>
            </a:r>
            <a:endParaRPr lang="en-US" dirty="0"/>
          </a:p>
        </p:txBody>
      </p:sp>
      <p:pic>
        <p:nvPicPr>
          <p:cNvPr id="10" name="Trick1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-304800" y="457200"/>
            <a:ext cx="9753600" cy="6400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19600" y="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8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Thiếu</a:t>
            </a:r>
            <a:r>
              <a:rPr lang="en-US" dirty="0" smtClean="0"/>
              <a:t> </a:t>
            </a:r>
            <a:r>
              <a:rPr lang="en-US" dirty="0" err="1" smtClean="0"/>
              <a:t>Nhi</a:t>
            </a:r>
            <a:r>
              <a:rPr lang="en-US" dirty="0" smtClean="0"/>
              <a:t> – How We Organize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447800" y="990600"/>
            <a:ext cx="6934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1. SEEDLING / ẤU NHI</a:t>
            </a:r>
            <a:r>
              <a:rPr lang="en-US" dirty="0" smtClean="0"/>
              <a:t> (7-9 years old):  </a:t>
            </a:r>
          </a:p>
          <a:p>
            <a:r>
              <a:rPr lang="en-US" dirty="0" smtClean="0"/>
              <a:t>active, curious, and annoying.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67586" name="Picture 2" descr="http://a7.sphotos.ak.fbcdn.net/hphotos-ak-snc6/197472_10150127224761382_506726381_6343302_2708158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057400"/>
            <a:ext cx="5943600" cy="4457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Thiếu</a:t>
            </a:r>
            <a:r>
              <a:rPr lang="en-US" dirty="0" smtClean="0"/>
              <a:t> </a:t>
            </a:r>
            <a:r>
              <a:rPr lang="en-US" dirty="0" err="1" smtClean="0"/>
              <a:t>Nhi</a:t>
            </a:r>
            <a:r>
              <a:rPr lang="en-US" dirty="0" smtClean="0"/>
              <a:t> – How We Organize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447800" y="990600"/>
            <a:ext cx="6934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66FF"/>
                </a:solidFill>
              </a:rPr>
              <a:t>2. SEARCH / THIẾU NHI</a:t>
            </a:r>
            <a:r>
              <a:rPr lang="en-US" dirty="0" smtClean="0"/>
              <a:t> (10-12 years old): Changing and growing.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30480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1998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733800" y="51054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1997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0" y="38100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1999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334000" y="25908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2000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705600" y="48768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2001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447800" y="51816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1996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Thiếu</a:t>
            </a:r>
            <a:r>
              <a:rPr lang="en-US" dirty="0" smtClean="0"/>
              <a:t> </a:t>
            </a:r>
            <a:r>
              <a:rPr lang="en-US" dirty="0" err="1" smtClean="0"/>
              <a:t>Nhi</a:t>
            </a:r>
            <a:r>
              <a:rPr lang="en-US" dirty="0" smtClean="0"/>
              <a:t> – How We Organize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447800" y="990600"/>
            <a:ext cx="6934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3. COMPANION / NGHĨA SĨ</a:t>
            </a:r>
            <a:r>
              <a:rPr lang="en-US" dirty="0" smtClean="0">
                <a:solidFill>
                  <a:srgbClr val="FFFF66"/>
                </a:solidFill>
              </a:rPr>
              <a:t> </a:t>
            </a:r>
            <a:r>
              <a:rPr lang="en-US" dirty="0" smtClean="0"/>
              <a:t>(13-15 years old): Growing into young adults.</a:t>
            </a:r>
          </a:p>
          <a:p>
            <a:endParaRPr lang="en-US" dirty="0" smtClean="0"/>
          </a:p>
          <a:p>
            <a:pPr>
              <a:buFontTx/>
              <a:buNone/>
            </a:pPr>
            <a:r>
              <a:rPr lang="en-US" b="1" dirty="0" smtClean="0"/>
              <a:t>Saint Louis Chapter, Regional, National</a:t>
            </a:r>
            <a:endParaRPr lang="en-US" b="1" dirty="0"/>
          </a:p>
        </p:txBody>
      </p:sp>
      <p:pic>
        <p:nvPicPr>
          <p:cNvPr id="56322" name="Picture 2" descr="http://a4.sphotos.ak.fbcdn.net/hphotos-ak-ash2/61257_516071592960_172900708_30692505_1128691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667000"/>
            <a:ext cx="5867400" cy="38056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Do : </a:t>
            </a:r>
            <a:r>
              <a:rPr lang="en-US" sz="3200" kern="1200" dirty="0" smtClean="0"/>
              <a:t>Eucharistic Youth</a:t>
            </a:r>
            <a:endParaRPr lang="en-US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71600" y="4267200"/>
            <a:ext cx="6553200" cy="1600200"/>
          </a:xfrm>
        </p:spPr>
        <p:txBody>
          <a:bodyPr/>
          <a:lstStyle/>
          <a:p>
            <a:r>
              <a:rPr lang="en-US" sz="2000" dirty="0" smtClean="0"/>
              <a:t>Help us in our spiritual and social life and help us become </a:t>
            </a:r>
            <a:r>
              <a:rPr lang="en-US" sz="2000" dirty="0" smtClean="0"/>
              <a:t>good kids</a:t>
            </a:r>
            <a:r>
              <a:rPr lang="en-US" sz="2000" dirty="0" smtClean="0"/>
              <a:t>.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Promote Vietnamese culture and to work with others.</a:t>
            </a:r>
          </a:p>
          <a:p>
            <a:endParaRPr lang="en-US" sz="2000" dirty="0"/>
          </a:p>
        </p:txBody>
      </p:sp>
      <p:pic>
        <p:nvPicPr>
          <p:cNvPr id="4" name="Picture 3" descr="ThieuNhi_hangingou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7600" y="914400"/>
            <a:ext cx="2909887" cy="2971800"/>
          </a:xfrm>
          <a:prstGeom prst="rect">
            <a:avLst/>
          </a:prstGeom>
        </p:spPr>
      </p:pic>
      <p:pic>
        <p:nvPicPr>
          <p:cNvPr id="5" name="Picture 4" descr="Cha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81800" y="914400"/>
            <a:ext cx="1981200" cy="2971800"/>
          </a:xfrm>
          <a:prstGeom prst="rect">
            <a:avLst/>
          </a:prstGeom>
        </p:spPr>
      </p:pic>
      <p:pic>
        <p:nvPicPr>
          <p:cNvPr id="7" name="Picture 6" descr="worktogeth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19200" y="914400"/>
            <a:ext cx="2228850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</a:t>
            </a:r>
            <a:r>
              <a:rPr lang="en-US" dirty="0"/>
              <a:t>Do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19200" y="5943600"/>
            <a:ext cx="6477000" cy="762000"/>
          </a:xfrm>
        </p:spPr>
        <p:txBody>
          <a:bodyPr/>
          <a:lstStyle/>
          <a:p>
            <a:r>
              <a:rPr lang="en-US" sz="1600" dirty="0" smtClean="0"/>
              <a:t>Church.</a:t>
            </a:r>
          </a:p>
          <a:p>
            <a:r>
              <a:rPr lang="en-US" sz="1600" dirty="0" smtClean="0"/>
              <a:t>Lessons, games, activities…</a:t>
            </a:r>
          </a:p>
          <a:p>
            <a:r>
              <a:rPr lang="en-US" sz="1600" dirty="0" smtClean="0"/>
              <a:t>Camping, fiend trips …</a:t>
            </a:r>
          </a:p>
          <a:p>
            <a:endParaRPr lang="en-US" sz="1600" dirty="0" smtClean="0"/>
          </a:p>
          <a:p>
            <a:endParaRPr lang="en-US" sz="1600" dirty="0" smtClean="0"/>
          </a:p>
        </p:txBody>
      </p:sp>
      <p:pic>
        <p:nvPicPr>
          <p:cNvPr id="4" name="Picture 3" descr="ThieuNhiChristma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533400"/>
            <a:ext cx="4343400" cy="4343400"/>
          </a:xfrm>
          <a:prstGeom prst="rect">
            <a:avLst/>
          </a:prstGeom>
        </p:spPr>
      </p:pic>
      <p:pic>
        <p:nvPicPr>
          <p:cNvPr id="5" name="Picture 4" descr="Christmas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533400"/>
            <a:ext cx="6324600" cy="4743450"/>
          </a:xfrm>
          <a:prstGeom prst="rect">
            <a:avLst/>
          </a:prstGeom>
        </p:spPr>
      </p:pic>
      <p:pic>
        <p:nvPicPr>
          <p:cNvPr id="6" name="Picture 5" descr="Christmas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14400" y="609600"/>
            <a:ext cx="7112000" cy="5334000"/>
          </a:xfrm>
          <a:prstGeom prst="rect">
            <a:avLst/>
          </a:prstGeom>
        </p:spPr>
      </p:pic>
      <p:pic>
        <p:nvPicPr>
          <p:cNvPr id="7" name="Picture 6" descr="picni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95400" y="609600"/>
            <a:ext cx="7162800" cy="5372100"/>
          </a:xfrm>
          <a:prstGeom prst="rect">
            <a:avLst/>
          </a:prstGeom>
        </p:spPr>
      </p:pic>
      <p:pic>
        <p:nvPicPr>
          <p:cNvPr id="9" name="Picture 8" descr="trungthu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76400" y="533400"/>
            <a:ext cx="7010400" cy="5257800"/>
          </a:xfrm>
          <a:prstGeom prst="rect">
            <a:avLst/>
          </a:prstGeom>
        </p:spPr>
      </p:pic>
      <p:pic>
        <p:nvPicPr>
          <p:cNvPr id="10" name="Picture 9" descr="Camping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828800" y="1142040"/>
            <a:ext cx="7315200" cy="4681397"/>
          </a:xfrm>
          <a:prstGeom prst="rect">
            <a:avLst/>
          </a:prstGeom>
        </p:spPr>
      </p:pic>
      <p:pic>
        <p:nvPicPr>
          <p:cNvPr id="11" name="Picture 10" descr="newyear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362200" y="1219200"/>
            <a:ext cx="6400800" cy="3600450"/>
          </a:xfrm>
          <a:prstGeom prst="rect">
            <a:avLst/>
          </a:prstGeom>
        </p:spPr>
      </p:pic>
      <p:pic>
        <p:nvPicPr>
          <p:cNvPr id="12" name="Picture 11" descr="goout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895600" y="1752600"/>
            <a:ext cx="7010400" cy="3943350"/>
          </a:xfrm>
          <a:prstGeom prst="rect">
            <a:avLst/>
          </a:prstGeom>
        </p:spPr>
      </p:pic>
      <p:pic>
        <p:nvPicPr>
          <p:cNvPr id="13" name="Picture 12" descr="goout2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124200" y="2209800"/>
            <a:ext cx="6781800" cy="35992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ost-38-11064530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048000" y="0"/>
            <a:ext cx="4495800" cy="6743700"/>
          </a:xfrm>
          <a:prstGeom prst="rect">
            <a:avLst/>
          </a:prstGeom>
          <a:noFill/>
          <a:ln/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0"/>
            <a:ext cx="8077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000" b="1" kern="0" noProof="0" dirty="0" smtClean="0">
                <a:latin typeface="+mj-lt"/>
                <a:ea typeface="+mj-ea"/>
                <a:cs typeface="+mj-cs"/>
              </a:rPr>
              <a:t>Done</a:t>
            </a:r>
            <a:endParaRPr kumimoji="1" lang="en-US" sz="3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0" y="1371600"/>
            <a:ext cx="2971800" cy="2209800"/>
          </a:xfrm>
          <a:prstGeom prst="wedgeEllipseCallout">
            <a:avLst>
              <a:gd name="adj1" fmla="val 54329"/>
              <a:gd name="adj2" fmla="val -6480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dirty="0"/>
              <a:t>There is something wrong with me. Can u guess?</a:t>
            </a:r>
          </a:p>
        </p:txBody>
      </p:sp>
      <p:pic>
        <p:nvPicPr>
          <p:cNvPr id="5" name="Picture 4" descr="scar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0" y="1828800"/>
            <a:ext cx="447040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1929: Started as Eucharistic Crusade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12192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Croisade</a:t>
            </a:r>
            <a:r>
              <a:rPr lang="en-US" dirty="0" smtClean="0"/>
              <a:t> </a:t>
            </a:r>
            <a:r>
              <a:rPr lang="en-US" dirty="0" err="1" smtClean="0"/>
              <a:t>Eucharistique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1929: Started as Eucharistic Crusade </a:t>
            </a:r>
            <a:endParaRPr lang="en-US" dirty="0"/>
          </a:p>
        </p:txBody>
      </p:sp>
      <p:pic>
        <p:nvPicPr>
          <p:cNvPr id="3" name="OldHistoryIntro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-838200" y="685800"/>
            <a:ext cx="10980835" cy="617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80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1929: Started as Eucharistic Crusade </a:t>
            </a:r>
            <a:endParaRPr lang="en-US" dirty="0"/>
          </a:p>
        </p:txBody>
      </p:sp>
      <p:pic>
        <p:nvPicPr>
          <p:cNvPr id="9" name="Picture 8" descr="map_-of-vietna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838200"/>
            <a:ext cx="5918200" cy="444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p_-of-vietna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762000"/>
            <a:ext cx="5918200" cy="4445000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066800" y="0"/>
            <a:ext cx="8077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1935-1975: Growth and </a:t>
            </a:r>
            <a:r>
              <a:rPr kumimoji="1" lang="en-US" sz="3000" b="1" kern="0" dirty="0" smtClean="0">
                <a:latin typeface="+mj-lt"/>
                <a:ea typeface="+mj-ea"/>
                <a:cs typeface="+mj-cs"/>
              </a:rPr>
              <a:t>Spread</a:t>
            </a:r>
            <a:endParaRPr kumimoji="1" lang="en-US" sz="3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9" descr="Hano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9200" y="1143000"/>
            <a:ext cx="7315200" cy="5486400"/>
          </a:xfrm>
          <a:prstGeom prst="rect">
            <a:avLst/>
          </a:prstGeom>
        </p:spPr>
      </p:pic>
      <p:pic>
        <p:nvPicPr>
          <p:cNvPr id="8" name="Picture 7" descr="CountrysideWestofHano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76400" y="1219200"/>
            <a:ext cx="7315200" cy="5486400"/>
          </a:xfrm>
          <a:prstGeom prst="rect">
            <a:avLst/>
          </a:prstGeom>
        </p:spPr>
      </p:pic>
      <p:pic>
        <p:nvPicPr>
          <p:cNvPr id="9" name="Picture 8" descr="papayatre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33600" y="533400"/>
            <a:ext cx="5143500" cy="6858000"/>
          </a:xfrm>
          <a:prstGeom prst="rect">
            <a:avLst/>
          </a:prstGeom>
        </p:spPr>
      </p:pic>
      <p:pic>
        <p:nvPicPr>
          <p:cNvPr id="7" name="Picture 6" descr="Hu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86000" y="1066800"/>
            <a:ext cx="73152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1935-1975: Growth and Spread</a:t>
            </a:r>
            <a:endParaRPr lang="en-US" dirty="0"/>
          </a:p>
        </p:txBody>
      </p:sp>
      <p:pic>
        <p:nvPicPr>
          <p:cNvPr id="3" name="Picture 2" descr="map_-of-vietna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1066800"/>
            <a:ext cx="5918200" cy="4445000"/>
          </a:xfrm>
          <a:prstGeom prst="rect">
            <a:avLst/>
          </a:prstGeom>
        </p:spPr>
      </p:pic>
      <p:pic>
        <p:nvPicPr>
          <p:cNvPr id="4" name="Picture 3" descr="DaLa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0" y="762000"/>
            <a:ext cx="7315200" cy="5486400"/>
          </a:xfrm>
          <a:prstGeom prst="rect">
            <a:avLst/>
          </a:prstGeom>
        </p:spPr>
      </p:pic>
      <p:pic>
        <p:nvPicPr>
          <p:cNvPr id="5" name="Picture 4" descr="NhaTran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28800" y="1066800"/>
            <a:ext cx="7315200" cy="5486400"/>
          </a:xfrm>
          <a:prstGeom prst="rect">
            <a:avLst/>
          </a:prstGeom>
        </p:spPr>
      </p:pic>
      <p:pic>
        <p:nvPicPr>
          <p:cNvPr id="7" name="Picture 6" descr="tou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4600" y="1143000"/>
            <a:ext cx="7315200" cy="5486400"/>
          </a:xfrm>
          <a:prstGeom prst="rect">
            <a:avLst/>
          </a:prstGeom>
        </p:spPr>
      </p:pic>
      <p:pic>
        <p:nvPicPr>
          <p:cNvPr id="8" name="Picture 7" descr="kid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00400" y="609600"/>
            <a:ext cx="5143500" cy="6858000"/>
          </a:xfrm>
          <a:prstGeom prst="rect">
            <a:avLst/>
          </a:prstGeom>
        </p:spPr>
      </p:pic>
      <p:pic>
        <p:nvPicPr>
          <p:cNvPr id="9" name="Picture 8" descr="Saigon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09800" y="1752600"/>
            <a:ext cx="73152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8077200" cy="914400"/>
          </a:xfrm>
        </p:spPr>
        <p:txBody>
          <a:bodyPr/>
          <a:lstStyle/>
          <a:p>
            <a:r>
              <a:rPr lang="en-US" dirty="0"/>
              <a:t>1975: Fall of South Vietnam. Spread throughout the world</a:t>
            </a:r>
          </a:p>
        </p:txBody>
      </p:sp>
      <p:pic>
        <p:nvPicPr>
          <p:cNvPr id="6" name="Picture 5" descr="war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914400"/>
            <a:ext cx="7896616" cy="5181600"/>
          </a:xfrm>
          <a:prstGeom prst="rect">
            <a:avLst/>
          </a:prstGeom>
        </p:spPr>
      </p:pic>
      <p:pic>
        <p:nvPicPr>
          <p:cNvPr id="7" name="Picture 6" descr="war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429000"/>
            <a:ext cx="2212258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1980: Huynh </a:t>
            </a:r>
            <a:r>
              <a:rPr lang="en-US" dirty="0" err="1" smtClean="0"/>
              <a:t>Tr</a:t>
            </a:r>
            <a:r>
              <a:rPr lang="vi-VN" dirty="0" smtClean="0"/>
              <a:t>ưở</a:t>
            </a:r>
            <a:r>
              <a:rPr lang="en-US" dirty="0" err="1" smtClean="0"/>
              <a:t>ng</a:t>
            </a:r>
            <a:r>
              <a:rPr lang="en-US" dirty="0" smtClean="0"/>
              <a:t>, leaders</a:t>
            </a:r>
            <a:endParaRPr lang="en-US" dirty="0"/>
          </a:p>
        </p:txBody>
      </p:sp>
      <p:pic>
        <p:nvPicPr>
          <p:cNvPr id="3" name="Picture 7" descr="hao_ser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58000" y="3657600"/>
            <a:ext cx="1866900" cy="2609850"/>
          </a:xfrm>
          <a:prstGeom prst="rect">
            <a:avLst/>
          </a:prstGeom>
          <a:noFill/>
          <a:ln/>
        </p:spPr>
      </p:pic>
      <p:pic>
        <p:nvPicPr>
          <p:cNvPr id="4" name="Picture 14" descr="hong_ser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524000" y="838200"/>
            <a:ext cx="1611313" cy="2514600"/>
          </a:xfrm>
          <a:noFill/>
          <a:ln/>
        </p:spPr>
      </p:pic>
      <p:sp>
        <p:nvSpPr>
          <p:cNvPr id="5" name="TextBox 4"/>
          <p:cNvSpPr txBox="1"/>
          <p:nvPr/>
        </p:nvSpPr>
        <p:spPr>
          <a:xfrm>
            <a:off x="5181600" y="51054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1981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429000" y="18288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1987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1996: </a:t>
            </a:r>
            <a:r>
              <a:rPr lang="en-US" dirty="0" err="1" smtClean="0"/>
              <a:t>Thiếu</a:t>
            </a:r>
            <a:r>
              <a:rPr lang="en-US" dirty="0" smtClean="0"/>
              <a:t> </a:t>
            </a:r>
            <a:r>
              <a:rPr lang="en-US" dirty="0" err="1" smtClean="0"/>
              <a:t>Nhi</a:t>
            </a:r>
            <a:r>
              <a:rPr lang="en-US" dirty="0" smtClean="0"/>
              <a:t> came to Saint Louis</a:t>
            </a:r>
            <a:endParaRPr lang="en-US" dirty="0"/>
          </a:p>
        </p:txBody>
      </p:sp>
      <p:pic>
        <p:nvPicPr>
          <p:cNvPr id="3" name="Picture 7" descr="123 STL Doan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71600" y="838200"/>
            <a:ext cx="7543800" cy="5657850"/>
          </a:xfrm>
          <a:noFill/>
          <a:ln/>
        </p:spPr>
      </p:pic>
      <p:pic>
        <p:nvPicPr>
          <p:cNvPr id="4" name="Picture 4" descr="doansinh9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762000"/>
            <a:ext cx="7543800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4876800" y="4800600"/>
            <a:ext cx="2438400" cy="1066800"/>
          </a:xfrm>
          <a:prstGeom prst="wedgeEllipseCallout">
            <a:avLst>
              <a:gd name="adj1" fmla="val 53538"/>
              <a:gd name="adj2" fmla="val -9735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dirty="0"/>
              <a:t>That’s me! 10 years ago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Blush">
  <a:themeElements>
    <a:clrScheme name="Blush 2">
      <a:dk1>
        <a:srgbClr val="660066"/>
      </a:dk1>
      <a:lt1>
        <a:srgbClr val="FFFFFF"/>
      </a:lt1>
      <a:dk2>
        <a:srgbClr val="FF00FF"/>
      </a:dk2>
      <a:lt2>
        <a:srgbClr val="FFCC99"/>
      </a:lt2>
      <a:accent1>
        <a:srgbClr val="99FF99"/>
      </a:accent1>
      <a:accent2>
        <a:srgbClr val="CC66FF"/>
      </a:accent2>
      <a:accent3>
        <a:srgbClr val="FFFFFF"/>
      </a:accent3>
      <a:accent4>
        <a:srgbClr val="560056"/>
      </a:accent4>
      <a:accent5>
        <a:srgbClr val="CAFFCA"/>
      </a:accent5>
      <a:accent6>
        <a:srgbClr val="B95CE7"/>
      </a:accent6>
      <a:hlink>
        <a:srgbClr val="FF99CC"/>
      </a:hlink>
      <a:folHlink>
        <a:srgbClr val="006600"/>
      </a:folHlink>
    </a:clrScheme>
    <a:fontScheme name="Blus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ush 1">
        <a:dk1>
          <a:srgbClr val="000000"/>
        </a:dk1>
        <a:lt1>
          <a:srgbClr val="FFFFFF"/>
        </a:lt1>
        <a:dk2>
          <a:srgbClr val="6600CC"/>
        </a:dk2>
        <a:lt2>
          <a:srgbClr val="CCECFF"/>
        </a:lt2>
        <a:accent1>
          <a:srgbClr val="00FFCC"/>
        </a:accent1>
        <a:accent2>
          <a:srgbClr val="9933FF"/>
        </a:accent2>
        <a:accent3>
          <a:srgbClr val="B8AAE2"/>
        </a:accent3>
        <a:accent4>
          <a:srgbClr val="DADADA"/>
        </a:accent4>
        <a:accent5>
          <a:srgbClr val="AAFFE2"/>
        </a:accent5>
        <a:accent6>
          <a:srgbClr val="8A2DE7"/>
        </a:accent6>
        <a:hlink>
          <a:srgbClr val="660066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sh 2">
        <a:dk1>
          <a:srgbClr val="660066"/>
        </a:dk1>
        <a:lt1>
          <a:srgbClr val="FFFFFF"/>
        </a:lt1>
        <a:dk2>
          <a:srgbClr val="FF00FF"/>
        </a:dk2>
        <a:lt2>
          <a:srgbClr val="FFCC99"/>
        </a:lt2>
        <a:accent1>
          <a:srgbClr val="99FF99"/>
        </a:accent1>
        <a:accent2>
          <a:srgbClr val="CC66FF"/>
        </a:accent2>
        <a:accent3>
          <a:srgbClr val="FFFFFF"/>
        </a:accent3>
        <a:accent4>
          <a:srgbClr val="560056"/>
        </a:accent4>
        <a:accent5>
          <a:srgbClr val="CAFFCA"/>
        </a:accent5>
        <a:accent6>
          <a:srgbClr val="B95CE7"/>
        </a:accent6>
        <a:hlink>
          <a:srgbClr val="FF99CC"/>
        </a:hlink>
        <a:folHlink>
          <a:srgbClr val="00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sh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sh 4">
        <a:dk1>
          <a:srgbClr val="000000"/>
        </a:dk1>
        <a:lt1>
          <a:srgbClr val="FFFFFF"/>
        </a:lt1>
        <a:dk2>
          <a:srgbClr val="CC0099"/>
        </a:dk2>
        <a:lt2>
          <a:srgbClr val="FFCCFF"/>
        </a:lt2>
        <a:accent1>
          <a:srgbClr val="00FF00"/>
        </a:accent1>
        <a:accent2>
          <a:srgbClr val="9933FF"/>
        </a:accent2>
        <a:accent3>
          <a:srgbClr val="E2AACA"/>
        </a:accent3>
        <a:accent4>
          <a:srgbClr val="DADADA"/>
        </a:accent4>
        <a:accent5>
          <a:srgbClr val="AAFFAA"/>
        </a:accent5>
        <a:accent6>
          <a:srgbClr val="8A2DE7"/>
        </a:accent6>
        <a:hlink>
          <a:srgbClr val="660066"/>
        </a:hlink>
        <a:folHlink>
          <a:srgbClr val="00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D:\MSOffice\Templates\Presentation Designs\BLUSH.POT</Template>
  <TotalTime>49836</TotalTime>
  <Words>466</Words>
  <Application>Microsoft Office PowerPoint</Application>
  <PresentationFormat>On-screen Show (4:3)</PresentationFormat>
  <Paragraphs>87</Paragraphs>
  <Slides>16</Slides>
  <Notes>15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Blush</vt:lpstr>
      <vt:lpstr>Slide 1</vt:lpstr>
      <vt:lpstr>1929: Started as Eucharistic Crusade </vt:lpstr>
      <vt:lpstr>1929: Started as Eucharistic Crusade </vt:lpstr>
      <vt:lpstr>1929: Started as Eucharistic Crusade </vt:lpstr>
      <vt:lpstr>Slide 5</vt:lpstr>
      <vt:lpstr>1935-1975: Growth and Spread</vt:lpstr>
      <vt:lpstr>1975: Fall of South Vietnam. Spread throughout the world</vt:lpstr>
      <vt:lpstr>1980: Huynh Trưởng, leaders</vt:lpstr>
      <vt:lpstr>1996: Thiếu Nhi came to Saint Louis</vt:lpstr>
      <vt:lpstr>Slide 10</vt:lpstr>
      <vt:lpstr>Thiếu Nhi – How We Organize</vt:lpstr>
      <vt:lpstr>Thiếu Nhi – How We Organize</vt:lpstr>
      <vt:lpstr>Thiếu Nhi – How We Organize</vt:lpstr>
      <vt:lpstr>What We Do : Eucharistic Youth</vt:lpstr>
      <vt:lpstr>What We Do</vt:lpstr>
      <vt:lpstr>Slide 16</vt:lpstr>
    </vt:vector>
  </TitlesOfParts>
  <Company>Gateway Tech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Hao Nguyen</dc:creator>
  <cp:lastModifiedBy>hnmedcom</cp:lastModifiedBy>
  <cp:revision>181</cp:revision>
  <cp:lastPrinted>2002-02-02T02:33:18Z</cp:lastPrinted>
  <dcterms:created xsi:type="dcterms:W3CDTF">1999-06-24T03:47:24Z</dcterms:created>
  <dcterms:modified xsi:type="dcterms:W3CDTF">2011-11-13T14:10:28Z</dcterms:modified>
</cp:coreProperties>
</file>